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84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8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17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182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5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934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698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82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79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77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81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2890-FF0A-4C45-9977-E8389B73111E}" type="datetimeFigureOut">
              <a:rPr lang="en-ZA" smtClean="0"/>
              <a:t>2019/10/28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8A50-058A-4EBB-87E2-D79484B762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68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ZA" sz="1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</a:rPr>
              <a:t>Cracks in reproductive health rights: Buffalo City learners’ knowledge of abortion legislation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265" y="2590671"/>
            <a:ext cx="4056173" cy="345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71" y="2532734"/>
            <a:ext cx="4623427" cy="32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5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843"/>
          </a:xfrm>
        </p:spPr>
        <p:txBody>
          <a:bodyPr/>
          <a:lstStyle/>
          <a:p>
            <a:r>
              <a:rPr lang="en-ZA" b="1" dirty="0" smtClean="0"/>
              <a:t>Background 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7968"/>
            <a:ext cx="10515600" cy="4738995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The Choice on Termination of Pregnancy (CTOP) Act legalised abortion on request in South Africa until up to 12 weeks of gestation and thereafter under specified conditions.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Within the context of liberal legislation, accurate information is a necessary (although not sufficient) requirement for women to exercise their reproductive rights.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6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881"/>
          </a:xfrm>
        </p:spPr>
        <p:txBody>
          <a:bodyPr/>
          <a:lstStyle/>
          <a:p>
            <a:r>
              <a:rPr lang="en-ZA" b="1" dirty="0" smtClean="0"/>
              <a:t>Objective and Methodology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219"/>
            <a:ext cx="10515600" cy="5029200"/>
          </a:xfrm>
        </p:spPr>
        <p:txBody>
          <a:bodyPr>
            <a:normAutofit fontScale="85000" lnSpcReduction="10000"/>
          </a:bodyPr>
          <a:lstStyle/>
          <a:p>
            <a:r>
              <a:rPr lang="en-ZA" b="1" dirty="0" smtClean="0"/>
              <a:t>Objective</a:t>
            </a:r>
          </a:p>
          <a:p>
            <a:pPr lvl="1"/>
            <a:r>
              <a:rPr lang="en-ZA" dirty="0" smtClean="0"/>
              <a:t>Grade 11 learners’ knowledge of the CTOP Act and its stipulations</a:t>
            </a:r>
          </a:p>
          <a:p>
            <a:pPr marL="457200" lvl="1" indent="0">
              <a:buNone/>
            </a:pPr>
            <a:endParaRPr lang="en-ZA" dirty="0" smtClean="0"/>
          </a:p>
          <a:p>
            <a:r>
              <a:rPr lang="en-ZA" b="1" dirty="0" smtClean="0"/>
              <a:t>Methods</a:t>
            </a:r>
          </a:p>
          <a:p>
            <a:pPr lvl="1"/>
            <a:r>
              <a:rPr lang="en-ZA" dirty="0" smtClean="0"/>
              <a:t>Survey research was conducted with respondents drawn from a range of schools in Buffalo City</a:t>
            </a:r>
          </a:p>
          <a:p>
            <a:pPr marL="457200" lvl="1" indent="0">
              <a:buNone/>
            </a:pPr>
            <a:endParaRPr lang="en-ZA" dirty="0" smtClean="0"/>
          </a:p>
          <a:p>
            <a:pPr lvl="1"/>
            <a:r>
              <a:rPr lang="en-ZA" dirty="0" smtClean="0"/>
              <a:t>Multi-stage sampling was used, namely stratified random sampling of schools and purposive sampling of grades used within schools. </a:t>
            </a:r>
          </a:p>
          <a:p>
            <a:pPr marL="457200" lvl="1" indent="0">
              <a:buNone/>
            </a:pPr>
            <a:endParaRPr lang="en-ZA" dirty="0" smtClean="0"/>
          </a:p>
          <a:p>
            <a:pPr lvl="1"/>
            <a:r>
              <a:rPr lang="en-US" dirty="0"/>
              <a:t>The </a:t>
            </a:r>
            <a:r>
              <a:rPr lang="en-US" dirty="0" smtClean="0"/>
              <a:t>schools were </a:t>
            </a:r>
            <a:r>
              <a:rPr lang="en-US" dirty="0"/>
              <a:t>divided into five subpopulations, </a:t>
            </a:r>
            <a:r>
              <a:rPr lang="en-US" b="1" dirty="0" smtClean="0">
                <a:solidFill>
                  <a:srgbClr val="FF0000"/>
                </a:solidFill>
              </a:rPr>
              <a:t>1)</a:t>
            </a:r>
            <a:r>
              <a:rPr lang="en-US" dirty="0" smtClean="0"/>
              <a:t>Private </a:t>
            </a:r>
            <a:r>
              <a:rPr lang="en-US" dirty="0"/>
              <a:t>schools, </a:t>
            </a:r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dirty="0" smtClean="0"/>
              <a:t>former </a:t>
            </a:r>
            <a:r>
              <a:rPr lang="en-US" dirty="0"/>
              <a:t>Department of Education (DET) schools in the urban area, </a:t>
            </a:r>
            <a:r>
              <a:rPr lang="en-US" b="1" dirty="0" smtClean="0">
                <a:solidFill>
                  <a:srgbClr val="FF0000"/>
                </a:solidFill>
              </a:rPr>
              <a:t>3)</a:t>
            </a:r>
            <a:r>
              <a:rPr lang="en-US" dirty="0" smtClean="0"/>
              <a:t>former </a:t>
            </a:r>
            <a:r>
              <a:rPr lang="en-US" dirty="0"/>
              <a:t>DET schools in the rural area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4) </a:t>
            </a:r>
            <a:r>
              <a:rPr lang="en-US" dirty="0"/>
              <a:t>former House of Representative schools popularly known as ‘</a:t>
            </a:r>
            <a:r>
              <a:rPr lang="en-US" dirty="0" err="1"/>
              <a:t>coloured</a:t>
            </a:r>
            <a:r>
              <a:rPr lang="en-US" dirty="0"/>
              <a:t> schools’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5) </a:t>
            </a:r>
            <a:r>
              <a:rPr lang="en-US" dirty="0"/>
              <a:t>former Model ‘C’ schools previously known as ‘white’ schools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ZA" dirty="0" smtClean="0"/>
          </a:p>
          <a:p>
            <a:pPr lvl="1"/>
            <a:r>
              <a:rPr lang="en-ZA" dirty="0" smtClean="0"/>
              <a:t>The data were collected by means of self-administered questionnaires in group situations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12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ZA" b="1" dirty="0" smtClean="0"/>
              <a:t>Results….1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453"/>
            <a:ext cx="10515600" cy="4704510"/>
          </a:xfrm>
        </p:spPr>
        <p:txBody>
          <a:bodyPr/>
          <a:lstStyle/>
          <a:p>
            <a:r>
              <a:rPr lang="en-ZA" dirty="0" smtClean="0"/>
              <a:t>514 learners agreed to take part in the study (with parental consent)</a:t>
            </a:r>
          </a:p>
          <a:p>
            <a:pPr lvl="1"/>
            <a:r>
              <a:rPr lang="en-ZA" dirty="0" smtClean="0"/>
              <a:t>Higher proportion of female participants t</a:t>
            </a:r>
          </a:p>
          <a:p>
            <a:pPr lvl="1"/>
            <a:r>
              <a:rPr lang="en-ZA" dirty="0" smtClean="0"/>
              <a:t>More female students registered in schools compared to males</a:t>
            </a:r>
          </a:p>
          <a:p>
            <a:pPr lvl="1"/>
            <a:r>
              <a:rPr lang="en-ZA" dirty="0" smtClean="0"/>
              <a:t>Study voluntary thus some male students may have perceived abortion as a ‘girl issue’</a:t>
            </a:r>
          </a:p>
          <a:p>
            <a:r>
              <a:rPr lang="en-ZA" dirty="0" smtClean="0"/>
              <a:t>Age: 17-19 (youngest in Private sch. and oldest DET –urban)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70" y="3953434"/>
            <a:ext cx="9244853" cy="24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/>
          <a:lstStyle/>
          <a:p>
            <a:r>
              <a:rPr lang="en-ZA" b="1" dirty="0" smtClean="0"/>
              <a:t>Results…..2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4894263"/>
          </a:xfrm>
        </p:spPr>
        <p:txBody>
          <a:bodyPr/>
          <a:lstStyle/>
          <a:p>
            <a:r>
              <a:rPr lang="en-ZA" dirty="0" smtClean="0"/>
              <a:t>None of the respondent </a:t>
            </a:r>
            <a:r>
              <a:rPr lang="en-ZA" dirty="0"/>
              <a:t>could name the Choice of Termination of Pregnancy Act correctly </a:t>
            </a:r>
            <a:endParaRPr lang="en-ZA" dirty="0" smtClean="0"/>
          </a:p>
          <a:p>
            <a:r>
              <a:rPr lang="en-ZA" dirty="0" smtClean="0"/>
              <a:t>Only 42% knew that abortion was legal upon request</a:t>
            </a:r>
          </a:p>
          <a:p>
            <a:r>
              <a:rPr lang="en-ZA" dirty="0" smtClean="0"/>
              <a:t>Others thought it illegal or legal only under certain circumstance</a:t>
            </a:r>
            <a:r>
              <a:rPr lang="en-ZA" dirty="0"/>
              <a:t>	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162124"/>
            <a:ext cx="6591300" cy="34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325"/>
          </a:xfrm>
        </p:spPr>
        <p:txBody>
          <a:bodyPr/>
          <a:lstStyle/>
          <a:p>
            <a:r>
              <a:rPr lang="en-ZA" b="1" dirty="0" smtClean="0"/>
              <a:t>Results….3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950"/>
            <a:ext cx="10515600" cy="5321299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Less ½ of the participants had accurate knowledge regarding the gestation period under which abortion can be obtained</a:t>
            </a:r>
          </a:p>
          <a:p>
            <a:r>
              <a:rPr lang="en-ZA" dirty="0" smtClean="0"/>
              <a:t>½  of the respondents knew that minors could obtain an abortion </a:t>
            </a:r>
          </a:p>
          <a:p>
            <a:r>
              <a:rPr lang="en-ZA" dirty="0"/>
              <a:t>O</a:t>
            </a:r>
            <a:r>
              <a:rPr lang="en-ZA" dirty="0" smtClean="0"/>
              <a:t>nly 25.1% knew that parental consent is</a:t>
            </a:r>
            <a:r>
              <a:rPr lang="en-ZA" b="1" dirty="0" smtClean="0"/>
              <a:t> not </a:t>
            </a:r>
            <a:r>
              <a:rPr lang="en-ZA" dirty="0" smtClean="0"/>
              <a:t>required in order for a minor to terminate a pregnancy. </a:t>
            </a:r>
          </a:p>
          <a:p>
            <a:r>
              <a:rPr lang="en-ZA" dirty="0" smtClean="0"/>
              <a:t>Only 33.46% knew that it is an offence to prevent a woman from obtaining a legal termination of pregnancy.</a:t>
            </a:r>
          </a:p>
          <a:p>
            <a:r>
              <a:rPr lang="en-ZA" dirty="0" smtClean="0"/>
              <a:t>Only 46.11% knew that TOP clinics have been designated by the state for the provision of legal abortions. </a:t>
            </a:r>
          </a:p>
          <a:p>
            <a:r>
              <a:rPr lang="en-ZA" dirty="0" smtClean="0"/>
              <a:t>Just under two-thirds of the respondents (64.01%) knew that abortion is provided free of charge at government TOP clinics.</a:t>
            </a:r>
          </a:p>
          <a:p>
            <a:r>
              <a:rPr lang="en-ZA" dirty="0"/>
              <a:t>A large minority (44.55</a:t>
            </a:r>
            <a:r>
              <a:rPr lang="en-ZA" dirty="0" smtClean="0"/>
              <a:t>%) </a:t>
            </a:r>
            <a:r>
              <a:rPr lang="en-ZA" dirty="0"/>
              <a:t>thought that nurses are required to insist that the partner accompany the woman to the TOP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025"/>
          </a:xfrm>
        </p:spPr>
        <p:txBody>
          <a:bodyPr/>
          <a:lstStyle/>
          <a:p>
            <a:r>
              <a:rPr lang="en-ZA" b="1" dirty="0" smtClean="0"/>
              <a:t>Results….4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5130800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cross-tabulations revealed </a:t>
            </a:r>
            <a:r>
              <a:rPr lang="en-ZA" dirty="0" smtClean="0"/>
              <a:t>significant </a:t>
            </a:r>
            <a:r>
              <a:rPr lang="en-ZA" dirty="0"/>
              <a:t>differences </a:t>
            </a:r>
            <a:r>
              <a:rPr lang="en-ZA" dirty="0" smtClean="0"/>
              <a:t>amongst the schools</a:t>
            </a:r>
          </a:p>
          <a:p>
            <a:endParaRPr lang="en-ZA" dirty="0" smtClean="0"/>
          </a:p>
          <a:p>
            <a:pPr lvl="1" algn="just"/>
            <a:r>
              <a:rPr lang="en-ZA" dirty="0" smtClean="0"/>
              <a:t>higher </a:t>
            </a:r>
            <a:r>
              <a:rPr lang="en-ZA" dirty="0"/>
              <a:t>percentages of respondents from DET-rural and DET-urban schools thought that minors are not allowed to have abortions or were unsure about this </a:t>
            </a:r>
            <a:r>
              <a:rPr lang="en-ZA" dirty="0" smtClean="0"/>
              <a:t>stipulation</a:t>
            </a:r>
          </a:p>
          <a:p>
            <a:pPr lvl="1" algn="just"/>
            <a:endParaRPr lang="en-ZA" dirty="0" smtClean="0"/>
          </a:p>
          <a:p>
            <a:pPr lvl="1" algn="just"/>
            <a:r>
              <a:rPr lang="en-ZA" dirty="0" smtClean="0"/>
              <a:t>DET-rural </a:t>
            </a:r>
            <a:r>
              <a:rPr lang="en-ZA" dirty="0"/>
              <a:t>schools had the lowest proportion of respondents who knew that parental consent is not needed for minors to have a legal abortion and the highest proportion who thought that parental consent </a:t>
            </a:r>
            <a:r>
              <a:rPr lang="en-ZA" dirty="0" smtClean="0"/>
              <a:t>is</a:t>
            </a:r>
          </a:p>
          <a:p>
            <a:pPr lvl="1" algn="just"/>
            <a:endParaRPr lang="en-ZA" dirty="0" smtClean="0"/>
          </a:p>
          <a:p>
            <a:pPr lvl="1" algn="just"/>
            <a:r>
              <a:rPr lang="en-ZA" dirty="0"/>
              <a:t>A</a:t>
            </a:r>
            <a:r>
              <a:rPr lang="en-ZA" dirty="0" smtClean="0"/>
              <a:t> higher proportion of respondents from DET-urban, DET-rural and private schools were not sure if abortion was obtainable up to 12 weeks of pregnancy</a:t>
            </a:r>
          </a:p>
          <a:p>
            <a:pPr lvl="1" algn="just"/>
            <a:endParaRPr lang="en-ZA" dirty="0" smtClean="0"/>
          </a:p>
          <a:p>
            <a:pPr lvl="1" algn="just"/>
            <a:r>
              <a:rPr lang="en-ZA" dirty="0" smtClean="0"/>
              <a:t>DET-rural and DET-urban</a:t>
            </a:r>
            <a:r>
              <a:rPr lang="en-ZA" dirty="0"/>
              <a:t> </a:t>
            </a:r>
            <a:r>
              <a:rPr lang="en-ZA" dirty="0" smtClean="0"/>
              <a:t>schools had the highest percentage of respondents who thought that the state had not designated sites as legal TOP clinics, but a higher percentage of HOR, private and Model C school respondents indicated that they were unsure of this stipulation</a:t>
            </a:r>
          </a:p>
          <a:p>
            <a:pPr lvl="1" algn="just"/>
            <a:endParaRPr lang="en-ZA" dirty="0" smtClean="0"/>
          </a:p>
          <a:p>
            <a:pPr lvl="1" algn="just"/>
            <a:r>
              <a:rPr lang="en-ZA" dirty="0" smtClean="0"/>
              <a:t>DET-rural and DET-urban schools had the lowest proportion of respondents who knew that nurses do not insist on a partner accompanying the woman to a TOP clinic.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97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ZA" b="1" dirty="0" smtClean="0"/>
              <a:t>Conclusion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099050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David and Lee (2002:10) defined informed choice or consent as </a:t>
            </a:r>
            <a:r>
              <a:rPr lang="en-ZA" dirty="0">
                <a:solidFill>
                  <a:srgbClr val="FF0000"/>
                </a:solidFill>
              </a:rPr>
              <a:t>(1) </a:t>
            </a:r>
            <a:r>
              <a:rPr lang="en-ZA" dirty="0"/>
              <a:t>access to sufficient information, </a:t>
            </a:r>
            <a:r>
              <a:rPr lang="en-ZA" dirty="0">
                <a:solidFill>
                  <a:srgbClr val="FF0000"/>
                </a:solidFill>
              </a:rPr>
              <a:t>(2) </a:t>
            </a:r>
            <a:r>
              <a:rPr lang="en-ZA" dirty="0"/>
              <a:t>understanding the information, </a:t>
            </a:r>
            <a:r>
              <a:rPr lang="en-ZA" dirty="0">
                <a:solidFill>
                  <a:srgbClr val="FF0000"/>
                </a:solidFill>
              </a:rPr>
              <a:t>(3) </a:t>
            </a:r>
            <a:r>
              <a:rPr lang="en-ZA" dirty="0"/>
              <a:t>competence to evaluate potential consequences, </a:t>
            </a:r>
            <a:r>
              <a:rPr lang="en-ZA" dirty="0">
                <a:solidFill>
                  <a:srgbClr val="FF0000"/>
                </a:solidFill>
              </a:rPr>
              <a:t>(4) </a:t>
            </a:r>
            <a:r>
              <a:rPr lang="en-ZA" dirty="0"/>
              <a:t>freedom to </a:t>
            </a:r>
            <a:r>
              <a:rPr lang="en-ZA" dirty="0" smtClean="0"/>
              <a:t>make </a:t>
            </a:r>
            <a:r>
              <a:rPr lang="en-ZA" dirty="0"/>
              <a:t>a choice, </a:t>
            </a:r>
            <a:r>
              <a:rPr lang="en-ZA" dirty="0" smtClean="0"/>
              <a:t>and</a:t>
            </a:r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dirty="0">
                <a:solidFill>
                  <a:srgbClr val="FF0000"/>
                </a:solidFill>
              </a:rPr>
              <a:t>(5) </a:t>
            </a:r>
            <a:r>
              <a:rPr lang="en-ZA" dirty="0"/>
              <a:t>the </a:t>
            </a:r>
            <a:r>
              <a:rPr lang="en-ZA" dirty="0" smtClean="0"/>
              <a:t>ability </a:t>
            </a:r>
            <a:r>
              <a:rPr lang="en-ZA" dirty="0"/>
              <a:t>to make and express that choice</a:t>
            </a:r>
            <a:r>
              <a:rPr lang="en-ZA" dirty="0" smtClean="0"/>
              <a:t>’.</a:t>
            </a:r>
          </a:p>
          <a:p>
            <a:r>
              <a:rPr lang="en-ZA" dirty="0" smtClean="0"/>
              <a:t>Access to sufficient information and understanding the information worrying concern</a:t>
            </a:r>
          </a:p>
          <a:p>
            <a:r>
              <a:rPr lang="en-ZA" dirty="0" smtClean="0"/>
              <a:t>Access to adequate and accurate information is </a:t>
            </a:r>
            <a:r>
              <a:rPr lang="en-ZA" b="1" dirty="0" smtClean="0"/>
              <a:t>not a sufficient </a:t>
            </a:r>
            <a:r>
              <a:rPr lang="en-ZA" dirty="0" smtClean="0"/>
              <a:t>condition to exercise but it is a </a:t>
            </a:r>
            <a:r>
              <a:rPr lang="en-ZA" b="1" dirty="0" smtClean="0"/>
              <a:t>necessary</a:t>
            </a:r>
            <a:r>
              <a:rPr lang="en-ZA" dirty="0" smtClean="0"/>
              <a:t> condition</a:t>
            </a:r>
          </a:p>
          <a:p>
            <a:r>
              <a:rPr lang="en-ZA" dirty="0">
                <a:solidFill>
                  <a:srgbClr val="000000"/>
                </a:solidFill>
                <a:latin typeface="Palatino"/>
              </a:rPr>
              <a:t>stigma and a range of subtle discourses concerning abortion (Macleod, </a:t>
            </a:r>
            <a:r>
              <a:rPr lang="en-ZA" dirty="0" err="1">
                <a:solidFill>
                  <a:srgbClr val="000000"/>
                </a:solidFill>
                <a:latin typeface="Palatino"/>
              </a:rPr>
              <a:t>Sigcau</a:t>
            </a:r>
            <a:r>
              <a:rPr lang="en-ZA" dirty="0">
                <a:solidFill>
                  <a:srgbClr val="000000"/>
                </a:solidFill>
                <a:latin typeface="Palatino"/>
              </a:rPr>
              <a:t> &amp; </a:t>
            </a:r>
            <a:r>
              <a:rPr lang="en-ZA" dirty="0" err="1">
                <a:solidFill>
                  <a:srgbClr val="000000"/>
                </a:solidFill>
                <a:latin typeface="Palatino"/>
              </a:rPr>
              <a:t>Luwaca</a:t>
            </a:r>
            <a:r>
              <a:rPr lang="en-ZA" dirty="0">
                <a:solidFill>
                  <a:srgbClr val="000000"/>
                </a:solidFill>
                <a:latin typeface="Palatino"/>
              </a:rPr>
              <a:t> 2011) potentially serve as barriers to women accessing abortion, it is </a:t>
            </a:r>
            <a:r>
              <a:rPr lang="en-ZA">
                <a:solidFill>
                  <a:srgbClr val="000000"/>
                </a:solidFill>
                <a:latin typeface="Palatino"/>
              </a:rPr>
              <a:t>imperative </a:t>
            </a:r>
            <a:r>
              <a:rPr lang="en-ZA" smtClean="0">
                <a:solidFill>
                  <a:srgbClr val="000000"/>
                </a:solidFill>
                <a:latin typeface="Palatino"/>
              </a:rPr>
              <a:t>that the </a:t>
            </a:r>
            <a:r>
              <a:rPr lang="en-ZA" dirty="0">
                <a:solidFill>
                  <a:srgbClr val="000000"/>
                </a:solidFill>
                <a:latin typeface="Palatino"/>
              </a:rPr>
              <a:t>most fundamental aspect of reproductive rights, namely, the right to information, is </a:t>
            </a:r>
            <a:r>
              <a:rPr lang="en-ZA">
                <a:solidFill>
                  <a:srgbClr val="000000"/>
                </a:solidFill>
                <a:latin typeface="Palatino"/>
              </a:rPr>
              <a:t>not </a:t>
            </a:r>
            <a:r>
              <a:rPr lang="en-ZA" smtClean="0">
                <a:solidFill>
                  <a:srgbClr val="000000"/>
                </a:solidFill>
                <a:latin typeface="Palatino"/>
              </a:rPr>
              <a:t>undermined.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99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725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</vt:lpstr>
      <vt:lpstr>Office Theme</vt:lpstr>
      <vt:lpstr> Cracks in reproductive health rights: Buffalo City learners’ knowledge of abortion legislation </vt:lpstr>
      <vt:lpstr>Background </vt:lpstr>
      <vt:lpstr>Objective and Methodology</vt:lpstr>
      <vt:lpstr>Results….1</vt:lpstr>
      <vt:lpstr>Results…..2</vt:lpstr>
      <vt:lpstr>Results….3</vt:lpstr>
      <vt:lpstr>Results….4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Latifah Seutlwadi</dc:creator>
  <cp:lastModifiedBy>Victoria Magomani</cp:lastModifiedBy>
  <cp:revision>12</cp:revision>
  <dcterms:created xsi:type="dcterms:W3CDTF">2019-10-28T04:18:16Z</dcterms:created>
  <dcterms:modified xsi:type="dcterms:W3CDTF">2019-10-28T07:00:35Z</dcterms:modified>
</cp:coreProperties>
</file>