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0" r:id="rId5"/>
    <p:sldId id="270" r:id="rId6"/>
    <p:sldId id="263" r:id="rId7"/>
    <p:sldId id="269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0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26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2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69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0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5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20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29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979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7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0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A14395-4135-44F9-80D2-73BB19448441}" type="datetimeFigureOut">
              <a:rPr lang="en-ZA" smtClean="0"/>
              <a:t>2017/03/07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6C8A1F-E7D3-4B35-AE11-3B76B952550D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5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rjc.org.za/" TargetMode="External"/><Relationship Id="rId4" Type="http://schemas.openxmlformats.org/officeDocument/2006/relationships/hyperlink" Target="https://www.facebook.com/srjc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03828" y="27682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Comprehensive Sexuality Education: South Africa</a:t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610" y="4586777"/>
            <a:ext cx="9144000" cy="1655762"/>
          </a:xfrm>
        </p:spPr>
        <p:txBody>
          <a:bodyPr>
            <a:normAutofit/>
          </a:bodyPr>
          <a:lstStyle/>
          <a:p>
            <a:r>
              <a:rPr lang="en-ZA" dirty="0"/>
              <a:t>Nomtika </a:t>
            </a:r>
            <a:r>
              <a:rPr lang="en-ZA" dirty="0" err="1"/>
              <a:t>Mjwana</a:t>
            </a:r>
            <a:endParaRPr lang="en-ZA" dirty="0"/>
          </a:p>
          <a:p>
            <a:r>
              <a:rPr lang="en-ZA" dirty="0"/>
              <a:t>Sexual and Reproductive Justice Coalition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63" y="98474"/>
            <a:ext cx="2168180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79" y="253219"/>
            <a:ext cx="10515600" cy="1325563"/>
          </a:xfrm>
        </p:spPr>
        <p:txBody>
          <a:bodyPr/>
          <a:lstStyle/>
          <a:p>
            <a:r>
              <a:rPr lang="en-ZA" b="1" dirty="0">
                <a:solidFill>
                  <a:srgbClr val="7030A0"/>
                </a:solidFill>
              </a:rPr>
              <a:t>#</a:t>
            </a:r>
            <a:r>
              <a:rPr lang="en-ZA" b="1" dirty="0" err="1">
                <a:solidFill>
                  <a:srgbClr val="7030A0"/>
                </a:solidFill>
              </a:rPr>
              <a:t>CSEGoals</a:t>
            </a:r>
            <a:endParaRPr lang="en-Z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9" y="2388332"/>
            <a:ext cx="10515600" cy="4351338"/>
          </a:xfrm>
        </p:spPr>
        <p:txBody>
          <a:bodyPr/>
          <a:lstStyle/>
          <a:p>
            <a:r>
              <a:rPr lang="en-ZA" dirty="0"/>
              <a:t>Inclusive and realistic messaging that relates to lived experiences of young people</a:t>
            </a:r>
          </a:p>
          <a:p>
            <a:r>
              <a:rPr lang="en-ZA" dirty="0"/>
              <a:t>Sex positive content- we do not have sex to take risks. Sex is great and we have it for pleasure</a:t>
            </a:r>
          </a:p>
          <a:p>
            <a:r>
              <a:rPr lang="en-ZA" dirty="0"/>
              <a:t>Content that is not heteronormative/patriarchal or violent</a:t>
            </a:r>
          </a:p>
          <a:p>
            <a:r>
              <a:rPr lang="en-ZA" dirty="0"/>
              <a:t>Capacity building for teachers and healthcare workers </a:t>
            </a:r>
          </a:p>
          <a:p>
            <a:r>
              <a:rPr lang="en-ZA" dirty="0"/>
              <a:t>Actively engaging young people on CSE content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83" y="253219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1" dirty="0"/>
              <a:t>This is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rgbClr val="7030A0"/>
                </a:solidFill>
              </a:rPr>
              <a:t>“Within the context of the Sustainable Development Goals, this requires all stakeholders to move beyond a protectionist lens to consider how strategies to achieve each goal will impact the unique circumstances of young people, including through meaningful consultation with young people and investing in youth-led civil society organizations.” </a:t>
            </a:r>
            <a:r>
              <a:rPr lang="en-ZA" b="1" dirty="0"/>
              <a:t>SRI, Youth Coalition, Youth for Choice and Dance4Life</a:t>
            </a:r>
          </a:p>
          <a:p>
            <a:r>
              <a:rPr lang="en-ZA" dirty="0"/>
              <a:t>Problematic distinction in LO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6" y="203205"/>
            <a:ext cx="3499705" cy="6221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8264" y="1744394"/>
            <a:ext cx="662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>
                <a:solidFill>
                  <a:srgbClr val="7030A0"/>
                </a:solidFill>
              </a:rPr>
              <a:t>THANK YOU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</p:spPr>
      </p:pic>
      <p:sp>
        <p:nvSpPr>
          <p:cNvPr id="2" name="TextBox 1"/>
          <p:cNvSpPr txBox="1"/>
          <p:nvPr/>
        </p:nvSpPr>
        <p:spPr>
          <a:xfrm>
            <a:off x="6471139" y="4689116"/>
            <a:ext cx="521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Facebook: </a:t>
            </a:r>
            <a:r>
              <a:rPr lang="en-ZA" dirty="0">
                <a:hlinkClick r:id="rId4"/>
              </a:rPr>
              <a:t>https://www.facebook.com/srjcza/</a:t>
            </a:r>
            <a:endParaRPr lang="en-ZA" dirty="0"/>
          </a:p>
          <a:p>
            <a:r>
              <a:rPr lang="en-ZA" dirty="0"/>
              <a:t>Twitter: @_SRJC</a:t>
            </a:r>
          </a:p>
          <a:p>
            <a:r>
              <a:rPr lang="en-ZA" dirty="0"/>
              <a:t>Website: </a:t>
            </a:r>
            <a:r>
              <a:rPr lang="en-ZA" dirty="0">
                <a:hlinkClick r:id="rId5"/>
              </a:rPr>
              <a:t>www.srjc.org.za</a:t>
            </a: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94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ZA" b="1" dirty="0"/>
            </a:br>
            <a:r>
              <a:rPr lang="en-ZA" b="1" dirty="0"/>
              <a:t>Focus on 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9176"/>
            <a:ext cx="10515600" cy="4351338"/>
          </a:xfrm>
        </p:spPr>
        <p:txBody>
          <a:bodyPr/>
          <a:lstStyle/>
          <a:p>
            <a:r>
              <a:rPr lang="en-ZA" dirty="0"/>
              <a:t>ASRHR Framework</a:t>
            </a:r>
          </a:p>
          <a:p>
            <a:r>
              <a:rPr lang="en-ZA" dirty="0"/>
              <a:t>Life Orientation subject policy brief</a:t>
            </a:r>
          </a:p>
          <a:p>
            <a:r>
              <a:rPr lang="en-ZA" dirty="0"/>
              <a:t>Online tools by the </a:t>
            </a:r>
            <a:r>
              <a:rPr lang="en-ZA" dirty="0" err="1"/>
              <a:t>NDoH</a:t>
            </a:r>
            <a:endParaRPr lang="en-ZA" dirty="0"/>
          </a:p>
          <a:p>
            <a:r>
              <a:rPr lang="en-ZA" dirty="0"/>
              <a:t>SRJC engagement and efforts</a:t>
            </a:r>
          </a:p>
          <a:p>
            <a:r>
              <a:rPr lang="en-ZA" dirty="0"/>
              <a:t>Recommendations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49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2" y="71074"/>
            <a:ext cx="10515600" cy="1325563"/>
          </a:xfrm>
        </p:spPr>
        <p:txBody>
          <a:bodyPr/>
          <a:lstStyle/>
          <a:p>
            <a:r>
              <a:rPr lang="en-ZA" b="1" dirty="0">
                <a:solidFill>
                  <a:srgbClr val="7030A0"/>
                </a:solidFill>
              </a:rPr>
              <a:t>Adolescent SRHR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6" y="1756720"/>
            <a:ext cx="10515600" cy="4876197"/>
          </a:xfrm>
        </p:spPr>
        <p:txBody>
          <a:bodyPr>
            <a:normAutofit/>
          </a:bodyPr>
          <a:lstStyle/>
          <a:p>
            <a:r>
              <a:rPr lang="en-ZA" dirty="0"/>
              <a:t>Coordinated by Department of Social Development</a:t>
            </a:r>
          </a:p>
          <a:p>
            <a:r>
              <a:rPr lang="en-ZA" dirty="0"/>
              <a:t>Cabinet directive – to Basic Education, Higher Education, Health, Women etc. and Social Development</a:t>
            </a:r>
          </a:p>
          <a:p>
            <a:r>
              <a:rPr lang="en-ZA" dirty="0"/>
              <a:t>Abortion and LGBTI</a:t>
            </a:r>
          </a:p>
          <a:p>
            <a:r>
              <a:rPr lang="en-ZA" dirty="0"/>
              <a:t>Priority 1 – Increased coordination, collaboration, information and knowledge sharing on ASRH&amp;R activities amongst stakeholders; </a:t>
            </a:r>
          </a:p>
          <a:p>
            <a:r>
              <a:rPr lang="en-ZA" dirty="0"/>
              <a:t> Priority 2 – Developing innovative approaches to comprehensive SRHR information, education and counselling for adolescents; </a:t>
            </a:r>
          </a:p>
          <a:p>
            <a:r>
              <a:rPr lang="en-ZA" dirty="0"/>
              <a:t> Priority 3 - Strengthening ASRH&amp;R service delivery and support on various health concerns;  </a:t>
            </a:r>
          </a:p>
          <a:p>
            <a:r>
              <a:rPr lang="en-ZA" dirty="0"/>
              <a:t>Priority 4 – Creating effective community supportive networks for adolescents; and </a:t>
            </a:r>
          </a:p>
          <a:p>
            <a:r>
              <a:rPr lang="en-ZA" dirty="0"/>
              <a:t> Priority 5 – Formulating evidence based revisions of legislation, policies, strategies and guidelines on ASRH&amp;R.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88" y="71074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1" y="4412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7030A0"/>
                </a:solidFill>
              </a:rPr>
              <a:t>Comprehensive Sexuality Education  - Life Orientation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20449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Provide an overview of the current research that has been conducted on Life Orientation (LO) sexuality education in the South African context. </a:t>
            </a:r>
          </a:p>
          <a:p>
            <a:r>
              <a:rPr lang="en-ZA" dirty="0"/>
              <a:t>Referred to as Life Orientation (LO) compulsory</a:t>
            </a:r>
          </a:p>
          <a:p>
            <a:r>
              <a:rPr lang="en-ZA" dirty="0"/>
              <a:t>Five emerging themes</a:t>
            </a:r>
          </a:p>
          <a:p>
            <a:pPr marL="914400" lvl="2" indent="0">
              <a:buNone/>
            </a:pPr>
            <a:r>
              <a:rPr lang="en-ZA" dirty="0"/>
              <a:t>1. Bombards learners with ‘disease, danger and damage’</a:t>
            </a:r>
          </a:p>
          <a:p>
            <a:pPr lvl="3"/>
            <a:r>
              <a:rPr lang="en-ZA" dirty="0"/>
              <a:t>Negative consequences of sex (pregnancy, HIV) little attention to pleasure. </a:t>
            </a:r>
          </a:p>
          <a:p>
            <a:pPr lvl="3"/>
            <a:r>
              <a:rPr lang="en-ZA" dirty="0"/>
              <a:t>Told what NOT to do</a:t>
            </a:r>
          </a:p>
          <a:p>
            <a:pPr lvl="3"/>
            <a:r>
              <a:rPr lang="en-ZA" dirty="0"/>
              <a:t>Linked to abstinence</a:t>
            </a:r>
          </a:p>
          <a:p>
            <a:pPr lvl="3"/>
            <a:r>
              <a:rPr lang="en-ZA" dirty="0"/>
              <a:t>This does not link to realities of youth sexuality and cultures – sexualities fluid – source of conflict and pleasure</a:t>
            </a:r>
          </a:p>
          <a:p>
            <a:pPr lvl="2"/>
            <a:r>
              <a:rPr lang="en-ZA" i="1" dirty="0"/>
              <a:t>Sex positive view</a:t>
            </a:r>
          </a:p>
          <a:p>
            <a:pPr lvl="2"/>
            <a:r>
              <a:rPr lang="en-ZA" i="1" dirty="0"/>
              <a:t>Attentive to cultural contexts and expressions of sexuality</a:t>
            </a:r>
          </a:p>
          <a:p>
            <a:pPr marL="914400" lvl="2" indent="0">
              <a:buNone/>
            </a:pPr>
            <a:endParaRPr lang="en-ZA" dirty="0"/>
          </a:p>
          <a:p>
            <a:pPr marL="914400" lvl="2" indent="0">
              <a:buNone/>
            </a:pPr>
            <a:r>
              <a:rPr lang="en-ZA" dirty="0"/>
              <a:t>2. Unknowingly promote rigid versions of gender  - some underlie sexual violence</a:t>
            </a:r>
          </a:p>
          <a:p>
            <a:pPr lvl="3"/>
            <a:r>
              <a:rPr lang="en-ZA" dirty="0"/>
              <a:t>Fixed bodies – men lead in sexuality, women take responsibility – identify as vulnerable and passive. Women police male sexuality at the same time men's desires and needs privileged – contradictions </a:t>
            </a:r>
          </a:p>
          <a:p>
            <a:pPr lvl="2"/>
            <a:r>
              <a:rPr lang="en-ZA" i="1" dirty="0"/>
              <a:t>Disrupt the gender order that privileges male power and desire</a:t>
            </a:r>
          </a:p>
          <a:p>
            <a:pPr lvl="2"/>
            <a:r>
              <a:rPr lang="en-ZA" i="1" dirty="0"/>
              <a:t>Complexity of women’s role in maintaining gender order acknowledged and challenged</a:t>
            </a:r>
          </a:p>
          <a:p>
            <a:pPr lvl="2"/>
            <a:endParaRPr lang="en-ZA" dirty="0"/>
          </a:p>
          <a:p>
            <a:pPr lvl="2"/>
            <a:endParaRPr lang="en-ZA" dirty="0"/>
          </a:p>
          <a:p>
            <a:pPr marL="914400" lvl="2" indent="0">
              <a:buNone/>
            </a:pPr>
            <a:endParaRPr lang="en-Z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4" y="175961"/>
            <a:ext cx="4585738" cy="610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82" y="459343"/>
            <a:ext cx="6934029" cy="55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7030A0"/>
                </a:solidFill>
              </a:rPr>
              <a:t>While….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Rape endemic </a:t>
            </a:r>
          </a:p>
          <a:p>
            <a:r>
              <a:rPr lang="en-ZA" dirty="0"/>
              <a:t>MRC data – one in four have raped, most before the age of 20 </a:t>
            </a:r>
          </a:p>
          <a:p>
            <a:r>
              <a:rPr lang="en-ZA" dirty="0"/>
              <a:t>Over 40% will be raped in life time</a:t>
            </a:r>
          </a:p>
          <a:p>
            <a:r>
              <a:rPr lang="en-ZA" dirty="0"/>
              <a:t>One in nine reported</a:t>
            </a:r>
          </a:p>
          <a:p>
            <a:r>
              <a:rPr lang="en-ZA" dirty="0"/>
              <a:t>14% convicted</a:t>
            </a:r>
          </a:p>
          <a:p>
            <a:pPr marL="0" indent="0">
              <a:buNone/>
            </a:pPr>
            <a:r>
              <a:rPr lang="en-ZA" dirty="0"/>
              <a:t>#</a:t>
            </a:r>
            <a:r>
              <a:rPr lang="en-ZA" dirty="0" err="1"/>
              <a:t>RapeCulturemustfall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Protest </a:t>
            </a:r>
          </a:p>
          <a:p>
            <a:pPr marL="0" indent="0">
              <a:buNone/>
            </a:pPr>
            <a:r>
              <a:rPr lang="en-ZA" dirty="0"/>
              <a:t>Legacy of trauma, conflict – all cultures   </a:t>
            </a:r>
          </a:p>
          <a:p>
            <a:pPr marL="0" indent="0">
              <a:buNone/>
            </a:pPr>
            <a:r>
              <a:rPr lang="en-ZA" dirty="0"/>
              <a:t>Directly linked to Sexual and Reproductive Health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41" y="2739036"/>
            <a:ext cx="3956181" cy="222426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394787"/>
            <a:ext cx="10515600" cy="6181859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3. Disconnection – disengaged/detached attitudes in relation to LO </a:t>
            </a:r>
          </a:p>
          <a:p>
            <a:pPr lvl="2"/>
            <a:r>
              <a:rPr lang="en-ZA" dirty="0"/>
              <a:t>Non relational style of LO – authoritarian , content often irrelevant in their lives. Content does not echo the complexity of sexualities or behaviours</a:t>
            </a:r>
          </a:p>
          <a:p>
            <a:pPr lvl="2"/>
            <a:r>
              <a:rPr lang="en-ZA" dirty="0"/>
              <a:t>Repetitive  - learn more from peers than class</a:t>
            </a:r>
          </a:p>
          <a:p>
            <a:pPr lvl="2"/>
            <a:r>
              <a:rPr lang="en-ZA" dirty="0"/>
              <a:t>Young people viewed as asexual</a:t>
            </a:r>
          </a:p>
          <a:p>
            <a:pPr lvl="2"/>
            <a:endParaRPr lang="en-ZA" dirty="0"/>
          </a:p>
          <a:p>
            <a:pPr lvl="1"/>
            <a:r>
              <a:rPr lang="en-ZA" i="1" dirty="0"/>
              <a:t>Learner focused initiatives need to be encouraged</a:t>
            </a:r>
          </a:p>
          <a:p>
            <a:pPr lvl="1"/>
            <a:r>
              <a:rPr lang="en-ZA" i="1" dirty="0"/>
              <a:t>LO must provide space for in-depth interactions and discussions</a:t>
            </a:r>
          </a:p>
          <a:p>
            <a:pPr lvl="1"/>
            <a:endParaRPr lang="en-ZA" i="1" dirty="0"/>
          </a:p>
          <a:p>
            <a:r>
              <a:rPr lang="en-ZA" dirty="0"/>
              <a:t>4. Heteronormativity and Homophobia </a:t>
            </a:r>
          </a:p>
          <a:p>
            <a:pPr lvl="1"/>
            <a:r>
              <a:rPr lang="en-ZA" dirty="0"/>
              <a:t>Culture of heteronormativity – cultures of silence and homophobia</a:t>
            </a:r>
          </a:p>
          <a:p>
            <a:pPr lvl="1"/>
            <a:r>
              <a:rPr lang="en-ZA" dirty="0"/>
              <a:t>Strong resistance from parents</a:t>
            </a:r>
          </a:p>
          <a:p>
            <a:pPr lvl="1"/>
            <a:r>
              <a:rPr lang="en-ZA" dirty="0"/>
              <a:t>Teachers lack guidance</a:t>
            </a:r>
          </a:p>
          <a:p>
            <a:pPr lvl="1"/>
            <a:endParaRPr lang="en-ZA" dirty="0"/>
          </a:p>
          <a:p>
            <a:pPr lvl="1"/>
            <a:r>
              <a:rPr lang="en-ZA" i="1" dirty="0"/>
              <a:t>Teachers need training in issues related to sexual and gender diversity</a:t>
            </a:r>
          </a:p>
          <a:p>
            <a:pPr lvl="1"/>
            <a:r>
              <a:rPr lang="en-ZA" i="1" dirty="0"/>
              <a:t>Teachers need to be encouraged to reflect on their own beliefs, cultures and biases </a:t>
            </a:r>
          </a:p>
          <a:p>
            <a:pPr lvl="1"/>
            <a:endParaRPr lang="en-ZA" i="1" dirty="0"/>
          </a:p>
          <a:p>
            <a:r>
              <a:rPr lang="en-ZA" dirty="0"/>
              <a:t>5. Teachers underprepared and under supported</a:t>
            </a:r>
          </a:p>
          <a:p>
            <a:pPr lvl="1"/>
            <a:r>
              <a:rPr lang="en-ZA" dirty="0"/>
              <a:t>Teachers engage in care work – from pregnancy, HIV to violence</a:t>
            </a:r>
          </a:p>
          <a:p>
            <a:pPr lvl="1"/>
            <a:r>
              <a:rPr lang="en-ZA" dirty="0"/>
              <a:t>Contradictions – person – curriculum and school. Discipline complex </a:t>
            </a:r>
          </a:p>
          <a:p>
            <a:pPr lvl="1"/>
            <a:endParaRPr lang="en-ZA" dirty="0"/>
          </a:p>
          <a:p>
            <a:r>
              <a:rPr lang="en-ZA" i="1" dirty="0"/>
              <a:t>Difficulties ned to e acknowledged and teachers provided with support </a:t>
            </a:r>
          </a:p>
          <a:p>
            <a:r>
              <a:rPr lang="en-ZA" i="1" dirty="0"/>
              <a:t>Clear protocols concerning reporting sexual violence or other difficulties need to be established and teachers need to be able to debrief </a:t>
            </a:r>
          </a:p>
          <a:p>
            <a:pPr marL="457200" lvl="1" indent="0">
              <a:buNone/>
            </a:pPr>
            <a:r>
              <a:rPr lang="en-ZA" dirty="0"/>
              <a:t> </a:t>
            </a:r>
          </a:p>
          <a:p>
            <a:pPr marL="457200" lvl="1" indent="0">
              <a:buNone/>
            </a:pPr>
            <a:r>
              <a:rPr lang="en-ZA" dirty="0"/>
              <a:t>(Policy Brief – April 2016 Catriona </a:t>
            </a:r>
            <a:r>
              <a:rPr lang="en-ZA" dirty="0" err="1"/>
              <a:t>McCleod</a:t>
            </a:r>
            <a:r>
              <a:rPr lang="en-ZA" dirty="0"/>
              <a:t>  - Critical Studies in Sexualities and Reproductive Research Programme – SRJC 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endParaRPr lang="en-ZA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92582"/>
            <a:ext cx="10515600" cy="1325563"/>
          </a:xfrm>
        </p:spPr>
        <p:txBody>
          <a:bodyPr/>
          <a:lstStyle/>
          <a:p>
            <a:r>
              <a:rPr lang="en-ZA" b="1" dirty="0" err="1">
                <a:solidFill>
                  <a:srgbClr val="7030A0"/>
                </a:solidFill>
              </a:rPr>
              <a:t>DoH</a:t>
            </a:r>
            <a:r>
              <a:rPr lang="en-ZA" b="1" dirty="0">
                <a:solidFill>
                  <a:srgbClr val="7030A0"/>
                </a:solidFill>
              </a:rPr>
              <a:t> Platforms-</a:t>
            </a:r>
            <a:r>
              <a:rPr lang="en-ZA" b="1" dirty="0" err="1">
                <a:solidFill>
                  <a:srgbClr val="7030A0"/>
                </a:solidFill>
              </a:rPr>
              <a:t>Bwise</a:t>
            </a:r>
            <a:r>
              <a:rPr lang="en-ZA" b="1" dirty="0">
                <a:solidFill>
                  <a:srgbClr val="7030A0"/>
                </a:solidFill>
              </a:rPr>
              <a:t> Health, website, 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2" y="2374265"/>
            <a:ext cx="10515600" cy="4351338"/>
          </a:xfrm>
        </p:spPr>
        <p:txBody>
          <a:bodyPr>
            <a:normAutofit/>
          </a:bodyPr>
          <a:lstStyle/>
          <a:p>
            <a:r>
              <a:rPr lang="en-ZA" dirty="0"/>
              <a:t>Online CSE platform for in and out of school adolescents with access</a:t>
            </a:r>
          </a:p>
          <a:p>
            <a:r>
              <a:rPr lang="en-ZA" dirty="0"/>
              <a:t>Very poor and problematic content</a:t>
            </a:r>
          </a:p>
          <a:p>
            <a:r>
              <a:rPr lang="en-ZA" dirty="0"/>
              <a:t>Also suggests messages of disease, danger and damage</a:t>
            </a:r>
          </a:p>
          <a:p>
            <a:r>
              <a:rPr lang="en-ZA" dirty="0"/>
              <a:t>No information whatsoever on abortion- even on website or SM- direct result of US funding</a:t>
            </a:r>
          </a:p>
          <a:p>
            <a:r>
              <a:rPr lang="en-ZA" dirty="0"/>
              <a:t>If abortion is mentioned, very blaming and suggests young women use abortion as contraception (28/09/2016)</a:t>
            </a:r>
          </a:p>
          <a:p>
            <a:r>
              <a:rPr lang="en-ZA" dirty="0"/>
              <a:t>No sex positive content</a:t>
            </a:r>
          </a:p>
          <a:p>
            <a:r>
              <a:rPr lang="en-ZA" dirty="0"/>
              <a:t>Not normalising of the female condoms/dental </a:t>
            </a:r>
            <a:r>
              <a:rPr lang="en-ZA" dirty="0" err="1"/>
              <a:t>dems</a:t>
            </a:r>
            <a:r>
              <a:rPr lang="en-ZA" dirty="0"/>
              <a:t> etc. v heteronormative</a:t>
            </a:r>
          </a:p>
          <a:p>
            <a:r>
              <a:rPr lang="en-ZA" dirty="0"/>
              <a:t>Teen Pregnancy research shows that young people admitted to having sex for pleasure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4" y="0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8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391056"/>
            <a:ext cx="10515600" cy="1325563"/>
          </a:xfrm>
        </p:spPr>
        <p:txBody>
          <a:bodyPr/>
          <a:lstStyle/>
          <a:p>
            <a:r>
              <a:rPr lang="en-ZA" b="1" dirty="0">
                <a:solidFill>
                  <a:srgbClr val="7030A0"/>
                </a:solidFill>
              </a:rPr>
              <a:t>So…what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6" y="2402401"/>
            <a:ext cx="10515600" cy="4351338"/>
          </a:xfrm>
        </p:spPr>
        <p:txBody>
          <a:bodyPr/>
          <a:lstStyle/>
          <a:p>
            <a:r>
              <a:rPr lang="en-ZA" dirty="0"/>
              <a:t>SRJC website the only website with abortion information in SA</a:t>
            </a:r>
          </a:p>
          <a:p>
            <a:r>
              <a:rPr lang="en-ZA" dirty="0"/>
              <a:t>Looking at doing consulting work for </a:t>
            </a:r>
            <a:r>
              <a:rPr lang="en-ZA" dirty="0" err="1"/>
              <a:t>NDoH</a:t>
            </a:r>
            <a:r>
              <a:rPr lang="en-ZA" dirty="0"/>
              <a:t> on content and media</a:t>
            </a:r>
          </a:p>
          <a:p>
            <a:r>
              <a:rPr lang="en-ZA" dirty="0"/>
              <a:t>SRJC members run a series of workshops on various CSE themes</a:t>
            </a:r>
          </a:p>
          <a:p>
            <a:r>
              <a:rPr lang="en-ZA" dirty="0"/>
              <a:t>SRJC youth workshops on key pops (new partnership with IAS)</a:t>
            </a:r>
          </a:p>
          <a:p>
            <a:r>
              <a:rPr lang="en-ZA" dirty="0"/>
              <a:t>Sit on NPU task team for ASRHR with DSD</a:t>
            </a:r>
          </a:p>
          <a:p>
            <a:r>
              <a:rPr lang="en-ZA" dirty="0"/>
              <a:t>SRJC invited to be on ASRHR content team for CSE update following study visit to Sweden by </a:t>
            </a:r>
            <a:r>
              <a:rPr lang="en-ZA" dirty="0" err="1"/>
              <a:t>intergovt</a:t>
            </a:r>
            <a:r>
              <a:rPr lang="en-ZA" dirty="0"/>
              <a:t> team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64" y="98474"/>
            <a:ext cx="1926336" cy="1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166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327</TotalTime>
  <Words>901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Comprehensive Sexuality Education: South Africa </vt:lpstr>
      <vt:lpstr> Focus on CSE</vt:lpstr>
      <vt:lpstr>Adolescent SRHR framework </vt:lpstr>
      <vt:lpstr>Comprehensive Sexuality Education  - Life Orientation </vt:lpstr>
      <vt:lpstr>PowerPoint Presentation</vt:lpstr>
      <vt:lpstr>While….</vt:lpstr>
      <vt:lpstr>PowerPoint Presentation</vt:lpstr>
      <vt:lpstr>DoH Platforms-Bwise Health, website, SM</vt:lpstr>
      <vt:lpstr>So…what are we doing?</vt:lpstr>
      <vt:lpstr>#CSEGoals</vt:lpstr>
      <vt:lpstr>This is PERSONAL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lens on women’s health in South Africa: the birthing of a sexual and reproductive justice movement</dc:title>
  <dc:creator>Marion Stevens</dc:creator>
  <cp:lastModifiedBy>Nomtika</cp:lastModifiedBy>
  <cp:revision>27</cp:revision>
  <dcterms:created xsi:type="dcterms:W3CDTF">2016-05-16T08:44:39Z</dcterms:created>
  <dcterms:modified xsi:type="dcterms:W3CDTF">2017-03-07T11:25:34Z</dcterms:modified>
</cp:coreProperties>
</file>